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4" r:id="rId2"/>
    <p:sldId id="256" r:id="rId3"/>
    <p:sldId id="258" r:id="rId4"/>
    <p:sldId id="262" r:id="rId5"/>
    <p:sldId id="260" r:id="rId6"/>
    <p:sldId id="259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152" autoAdjust="0"/>
    <p:restoredTop sz="94660"/>
  </p:normalViewPr>
  <p:slideViewPr>
    <p:cSldViewPr snapToGrid="0">
      <p:cViewPr>
        <p:scale>
          <a:sx n="100" d="100"/>
          <a:sy n="100" d="100"/>
        </p:scale>
        <p:origin x="216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E430F-F7C9-44ED-BC76-EA8CC3C28747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55A0F-69AC-48E0-A161-7EF8F01AE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1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7D769C-376D-4F6F-99F3-A1C65FBE5F8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8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7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3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9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2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7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4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1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0AE69-F8E7-4FBD-8409-0E280B1ACF52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7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igami-first-order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4597"/>
          <a:stretch/>
        </p:blipFill>
        <p:spPr>
          <a:xfrm>
            <a:off x="80466" y="5676901"/>
            <a:ext cx="6619297" cy="828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56107" y="6505600"/>
            <a:ext cx="3858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400" dirty="0">
                <a:latin typeface="Comic Sans MS" pitchFamily="66" charset="0"/>
              </a:rPr>
              <a:t>Paul W. K. </a:t>
            </a:r>
            <a:r>
              <a:rPr lang="en-US" sz="1400" dirty="0" err="1">
                <a:latin typeface="Comic Sans MS" pitchFamily="66" charset="0"/>
              </a:rPr>
              <a:t>Rothemund</a:t>
            </a:r>
            <a:r>
              <a:rPr lang="en-US" sz="1400" dirty="0">
                <a:latin typeface="Comic Sans MS" pitchFamily="66" charset="0"/>
              </a:rPr>
              <a:t>, </a:t>
            </a:r>
            <a:r>
              <a:rPr lang="en-US" sz="1400" i="1" dirty="0">
                <a:latin typeface="Comic Sans MS" pitchFamily="66" charset="0"/>
              </a:rPr>
              <a:t>NATURE ,</a:t>
            </a:r>
            <a:r>
              <a:rPr lang="en-US" sz="1400" dirty="0">
                <a:latin typeface="Comic Sans MS" pitchFamily="66" charset="0"/>
              </a:rPr>
              <a:t> 440, </a:t>
            </a:r>
            <a:r>
              <a:rPr lang="en-US" sz="1400" b="1" dirty="0">
                <a:latin typeface="Comic Sans MS" pitchFamily="66" charset="0"/>
              </a:rPr>
              <a:t>2006</a:t>
            </a:r>
          </a:p>
        </p:txBody>
      </p:sp>
      <p:sp>
        <p:nvSpPr>
          <p:cNvPr id="11" name="Title 8"/>
          <p:cNvSpPr txBox="1">
            <a:spLocks/>
          </p:cNvSpPr>
          <p:nvPr/>
        </p:nvSpPr>
        <p:spPr>
          <a:xfrm>
            <a:off x="1878608" y="152530"/>
            <a:ext cx="8434784" cy="633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 rtl="0">
              <a:lnSpc>
                <a:spcPct val="120000"/>
              </a:lnSpc>
              <a:spcBef>
                <a:spcPct val="0"/>
              </a:spcBef>
            </a:pPr>
            <a:r>
              <a:rPr lang="en-US" sz="2800" b="1" u="sng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Rothemund</a:t>
            </a:r>
            <a:r>
              <a:rPr lang="en-US" sz="2800" b="1" u="sng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 DNA Origami</a:t>
            </a:r>
            <a:endParaRPr kumimoji="0" lang="en-US" sz="2800" b="1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2" name="Picture 11" descr="origami-first-order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000" b="26049"/>
          <a:stretch/>
        </p:blipFill>
        <p:spPr>
          <a:xfrm>
            <a:off x="80466" y="4897420"/>
            <a:ext cx="6603723" cy="779481"/>
          </a:xfrm>
          <a:prstGeom prst="rect">
            <a:avLst/>
          </a:prstGeom>
        </p:spPr>
      </p:pic>
      <p:pic>
        <p:nvPicPr>
          <p:cNvPr id="15" name="Picture 14" descr="origami-first-order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4766" b="51038"/>
          <a:stretch/>
        </p:blipFill>
        <p:spPr>
          <a:xfrm>
            <a:off x="96040" y="4113935"/>
            <a:ext cx="6603723" cy="787490"/>
          </a:xfrm>
          <a:prstGeom prst="rect">
            <a:avLst/>
          </a:prstGeom>
        </p:spPr>
      </p:pic>
      <p:pic>
        <p:nvPicPr>
          <p:cNvPr id="16" name="Picture 15" descr="origami-first-order.PNG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5491"/>
          <a:stretch/>
        </p:blipFill>
        <p:spPr>
          <a:xfrm>
            <a:off x="80466" y="3285236"/>
            <a:ext cx="6806247" cy="822124"/>
          </a:xfrm>
          <a:prstGeom prst="rect">
            <a:avLst/>
          </a:prstGeom>
        </p:spPr>
      </p:pic>
      <p:grpSp>
        <p:nvGrpSpPr>
          <p:cNvPr id="8" name="קבוצה 8"/>
          <p:cNvGrpSpPr/>
          <p:nvPr/>
        </p:nvGrpSpPr>
        <p:grpSpPr>
          <a:xfrm>
            <a:off x="4457700" y="938960"/>
            <a:ext cx="6696511" cy="3958460"/>
            <a:chOff x="714348" y="1556792"/>
            <a:chExt cx="7751322" cy="4086786"/>
          </a:xfrm>
        </p:grpSpPr>
        <p:pic>
          <p:nvPicPr>
            <p:cNvPr id="9" name="Picture 8" descr="origami-design.PNG"/>
            <p:cNvPicPr>
              <a:picLocks noChangeAspect="1"/>
            </p:cNvPicPr>
            <p:nvPr/>
          </p:nvPicPr>
          <p:blipFill>
            <a:blip r:embed="rId4" cstate="print"/>
            <a:srcRect t="37075" r="742"/>
            <a:stretch>
              <a:fillRect/>
            </a:stretch>
          </p:blipFill>
          <p:spPr>
            <a:xfrm>
              <a:off x="714348" y="1556792"/>
              <a:ext cx="7751322" cy="4086786"/>
            </a:xfrm>
            <a:prstGeom prst="rect">
              <a:avLst/>
            </a:prstGeom>
          </p:spPr>
        </p:pic>
        <p:sp>
          <p:nvSpPr>
            <p:cNvPr id="10" name="מלבן 6"/>
            <p:cNvSpPr/>
            <p:nvPr/>
          </p:nvSpPr>
          <p:spPr>
            <a:xfrm>
              <a:off x="899592" y="1556792"/>
              <a:ext cx="288032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7"/>
            <p:cNvSpPr/>
            <p:nvPr/>
          </p:nvSpPr>
          <p:spPr>
            <a:xfrm>
              <a:off x="4716016" y="1556792"/>
              <a:ext cx="288032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961097041"/>
      </p:ext>
    </p:extLst>
  </p:cSld>
  <p:clrMapOvr>
    <a:masterClrMapping/>
  </p:clrMapOvr>
  <p:transition advTm="165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28"/>
          <a:stretch/>
        </p:blipFill>
        <p:spPr>
          <a:xfrm>
            <a:off x="1" y="51522"/>
            <a:ext cx="4667250" cy="24638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0040" y="6273225"/>
            <a:ext cx="1062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Reversibly reconfigurable non–base pairing multistate DNA devices with arbitrary shapes.</a:t>
            </a:r>
          </a:p>
          <a:p>
            <a:r>
              <a:rPr lang="en-US" sz="1400" dirty="0"/>
              <a:t>Dynamic DNA devices and assemblies formed by shape-complementary, non–base pairing 3D components. H. Dietz, Science 2015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51639" y="2838450"/>
            <a:ext cx="4715936" cy="3459182"/>
            <a:chOff x="2551639" y="2838450"/>
            <a:chExt cx="4715936" cy="345918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3"/>
            <a:stretch/>
          </p:blipFill>
          <p:spPr bwMode="auto">
            <a:xfrm>
              <a:off x="4924425" y="2838451"/>
              <a:ext cx="2343150" cy="2319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22"/>
            <a:stretch/>
          </p:blipFill>
          <p:spPr bwMode="auto">
            <a:xfrm>
              <a:off x="2551639" y="2838450"/>
              <a:ext cx="2344212" cy="2319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551640" y="5343525"/>
              <a:ext cx="46492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 12.5 </a:t>
              </a:r>
              <a:r>
                <a:rPr lang="en-US" sz="2800" dirty="0" err="1"/>
                <a:t>mM</a:t>
              </a:r>
              <a:r>
                <a:rPr lang="en-US" sz="2800" dirty="0"/>
                <a:t> MgCl</a:t>
              </a:r>
              <a:r>
                <a:rPr lang="en-US" sz="2800" baseline="-25000" dirty="0"/>
                <a:t>2</a:t>
              </a:r>
              <a:r>
                <a:rPr lang="en-US" sz="2800" dirty="0"/>
                <a:t> robot is </a:t>
              </a:r>
            </a:p>
            <a:p>
              <a:pPr algn="ctr"/>
              <a:r>
                <a:rPr lang="en-US" sz="2800" dirty="0"/>
                <a:t>assembled with open arms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486650" y="2838450"/>
            <a:ext cx="4696885" cy="3425250"/>
            <a:chOff x="7486650" y="2838450"/>
            <a:chExt cx="4696885" cy="34252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36"/>
            <a:stretch/>
          </p:blipFill>
          <p:spPr bwMode="auto">
            <a:xfrm>
              <a:off x="9820275" y="2838450"/>
              <a:ext cx="2327064" cy="2319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195"/>
            <a:stretch/>
          </p:blipFill>
          <p:spPr bwMode="auto">
            <a:xfrm>
              <a:off x="7486650" y="2838450"/>
              <a:ext cx="2314575" cy="2319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534275" y="5309593"/>
              <a:ext cx="46492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 30 </a:t>
              </a:r>
              <a:r>
                <a:rPr lang="en-US" sz="2800" dirty="0" err="1"/>
                <a:t>mM</a:t>
              </a:r>
              <a:r>
                <a:rPr lang="en-US" sz="2800" dirty="0"/>
                <a:t> MgCl</a:t>
              </a:r>
              <a:r>
                <a:rPr lang="en-US" sz="2800" baseline="-25000" dirty="0"/>
                <a:t>2</a:t>
              </a:r>
              <a:r>
                <a:rPr lang="en-US" sz="2800" dirty="0"/>
                <a:t> robot arms are being closed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8845" y="2838450"/>
            <a:ext cx="2343277" cy="3466099"/>
            <a:chOff x="58845" y="2838450"/>
            <a:chExt cx="2343277" cy="3466099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5" y="2838450"/>
              <a:ext cx="2343277" cy="2319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8845" y="5288886"/>
              <a:ext cx="23432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In 5mM MgCl</a:t>
              </a:r>
              <a:r>
                <a:rPr lang="en-US" sz="2000" baseline="-25000" dirty="0"/>
                <a:t>2</a:t>
              </a:r>
              <a:r>
                <a:rPr lang="en-US" sz="2000" dirty="0"/>
                <a:t> robot is disassembled into monomers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r="29135"/>
          <a:stretch/>
        </p:blipFill>
        <p:spPr>
          <a:xfrm>
            <a:off x="4667250" y="68125"/>
            <a:ext cx="3819525" cy="2463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4"/>
          <a:stretch/>
        </p:blipFill>
        <p:spPr>
          <a:xfrm>
            <a:off x="8486775" y="68125"/>
            <a:ext cx="3547959" cy="24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9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6" y="38100"/>
            <a:ext cx="10515600" cy="8604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Imaging of Different Origami using TEM</a:t>
            </a:r>
            <a:br>
              <a:rPr lang="en-US" dirty="0">
                <a:latin typeface="Comic Sans MS" panose="030F0702030302020204" pitchFamily="66" charset="0"/>
              </a:rPr>
            </a:b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0"/>
          <a:stretch/>
        </p:blipFill>
        <p:spPr>
          <a:xfrm>
            <a:off x="6797376" y="1583036"/>
            <a:ext cx="4362450" cy="523672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19" y="692447"/>
            <a:ext cx="4092575" cy="27267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8"/>
          <a:stretch/>
        </p:blipFill>
        <p:spPr bwMode="auto">
          <a:xfrm>
            <a:off x="1166637" y="2349795"/>
            <a:ext cx="3814714" cy="445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781313" y="715812"/>
            <a:ext cx="3214644" cy="1631176"/>
            <a:chOff x="1738781" y="694546"/>
            <a:chExt cx="3214644" cy="163117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8781" y="694546"/>
              <a:ext cx="3202076" cy="1591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855744" y="1956390"/>
              <a:ext cx="1366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Mean Image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07653" y="1937931"/>
              <a:ext cx="164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Variance Image</a:t>
              </a: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32" y="747707"/>
            <a:ext cx="1286157" cy="15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91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06400" y="228600"/>
            <a:ext cx="112776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Characterization of Dimers from TEM Images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third dimension in DNA Origami structure,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Miran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Liber</a:t>
            </a:r>
            <a:endParaRPr lang="he-IL" sz="16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1200" y="1214736"/>
            <a:ext cx="2760547" cy="2671465"/>
            <a:chOff x="533400" y="1214735"/>
            <a:chExt cx="2070410" cy="2671465"/>
          </a:xfrm>
        </p:grpSpPr>
        <p:grpSp>
          <p:nvGrpSpPr>
            <p:cNvPr id="73" name="Group 72"/>
            <p:cNvGrpSpPr/>
            <p:nvPr/>
          </p:nvGrpSpPr>
          <p:grpSpPr>
            <a:xfrm>
              <a:off x="533400" y="2357735"/>
              <a:ext cx="2070410" cy="1021080"/>
              <a:chOff x="1129990" y="1676400"/>
              <a:chExt cx="2070410" cy="1021080"/>
            </a:xfrm>
          </p:grpSpPr>
          <p:grpSp>
            <p:nvGrpSpPr>
              <p:cNvPr id="56" name="Group 30"/>
              <p:cNvGrpSpPr/>
              <p:nvPr/>
            </p:nvGrpSpPr>
            <p:grpSpPr>
              <a:xfrm>
                <a:off x="1129990" y="2072640"/>
                <a:ext cx="2070410" cy="624840"/>
                <a:chOff x="838200" y="1508760"/>
                <a:chExt cx="2070410" cy="624840"/>
              </a:xfrm>
              <a:solidFill>
                <a:srgbClr val="FF0000"/>
              </a:solidFill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838200" y="1981200"/>
                  <a:ext cx="1143000" cy="1524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68" name="Parallelogram 67"/>
                <p:cNvSpPr/>
                <p:nvPr/>
              </p:nvSpPr>
              <p:spPr>
                <a:xfrm>
                  <a:off x="838200" y="1516380"/>
                  <a:ext cx="2057400" cy="464820"/>
                </a:xfrm>
                <a:prstGeom prst="parallelogram">
                  <a:avLst>
                    <a:gd name="adj" fmla="val 199167"/>
                  </a:avLst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69" name="Parallelogram 68"/>
                <p:cNvSpPr/>
                <p:nvPr/>
              </p:nvSpPr>
              <p:spPr>
                <a:xfrm rot="5400000" flipH="1">
                  <a:off x="2128675" y="1353664"/>
                  <a:ext cx="624840" cy="935031"/>
                </a:xfrm>
                <a:prstGeom prst="parallelogram">
                  <a:avLst>
                    <a:gd name="adj" fmla="val 77392"/>
                  </a:avLst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57" name="Group 49"/>
              <p:cNvGrpSpPr/>
              <p:nvPr/>
            </p:nvGrpSpPr>
            <p:grpSpPr>
              <a:xfrm>
                <a:off x="1752600" y="2209800"/>
                <a:ext cx="228600" cy="228601"/>
                <a:chOff x="1405287" y="3428999"/>
                <a:chExt cx="271163" cy="533401"/>
              </a:xfrm>
            </p:grpSpPr>
            <p:sp>
              <p:nvSpPr>
                <p:cNvPr id="65" name="Freeform 64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70" name="Group 49"/>
              <p:cNvGrpSpPr/>
              <p:nvPr/>
            </p:nvGrpSpPr>
            <p:grpSpPr>
              <a:xfrm>
                <a:off x="2362200" y="2057399"/>
                <a:ext cx="228600" cy="228601"/>
                <a:chOff x="1405287" y="3428999"/>
                <a:chExt cx="271163" cy="533401"/>
              </a:xfrm>
            </p:grpSpPr>
            <p:sp>
              <p:nvSpPr>
                <p:cNvPr id="71" name="Freeform 70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59" name="Group 28"/>
              <p:cNvGrpSpPr/>
              <p:nvPr/>
            </p:nvGrpSpPr>
            <p:grpSpPr>
              <a:xfrm>
                <a:off x="1129990" y="1676400"/>
                <a:ext cx="2070410" cy="624840"/>
                <a:chOff x="838200" y="1508760"/>
                <a:chExt cx="2070410" cy="624840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838200" y="1981200"/>
                  <a:ext cx="1143000" cy="152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61" name="Parallelogram 60"/>
                <p:cNvSpPr/>
                <p:nvPr/>
              </p:nvSpPr>
              <p:spPr>
                <a:xfrm>
                  <a:off x="838200" y="1516380"/>
                  <a:ext cx="2057400" cy="464820"/>
                </a:xfrm>
                <a:prstGeom prst="parallelogram">
                  <a:avLst>
                    <a:gd name="adj" fmla="val 1991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62" name="Parallelogram 61"/>
                <p:cNvSpPr/>
                <p:nvPr/>
              </p:nvSpPr>
              <p:spPr>
                <a:xfrm rot="5400000" flipH="1">
                  <a:off x="2128675" y="1353664"/>
                  <a:ext cx="624840" cy="935031"/>
                </a:xfrm>
                <a:prstGeom prst="parallelogram">
                  <a:avLst>
                    <a:gd name="adj" fmla="val 77392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sp>
          <p:nvSpPr>
            <p:cNvPr id="215" name="TextBox 214"/>
            <p:cNvSpPr txBox="1"/>
            <p:nvPr/>
          </p:nvSpPr>
          <p:spPr>
            <a:xfrm>
              <a:off x="762000" y="3424535"/>
              <a:ext cx="137160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Double</a:t>
              </a:r>
              <a:endParaRPr lang="he-IL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>
              <a:off x="9906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12192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14478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16764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19050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21336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368800" y="1214736"/>
            <a:ext cx="3471747" cy="2671465"/>
            <a:chOff x="3276600" y="1214735"/>
            <a:chExt cx="2603810" cy="2671465"/>
          </a:xfrm>
        </p:grpSpPr>
        <p:grpSp>
          <p:nvGrpSpPr>
            <p:cNvPr id="95" name="Group 94"/>
            <p:cNvGrpSpPr/>
            <p:nvPr/>
          </p:nvGrpSpPr>
          <p:grpSpPr>
            <a:xfrm>
              <a:off x="3276600" y="2327255"/>
              <a:ext cx="2603810" cy="1021080"/>
              <a:chOff x="2286000" y="3657600"/>
              <a:chExt cx="2603810" cy="1021080"/>
            </a:xfrm>
          </p:grpSpPr>
          <p:grpSp>
            <p:nvGrpSpPr>
              <p:cNvPr id="75" name="Group 30"/>
              <p:cNvGrpSpPr/>
              <p:nvPr/>
            </p:nvGrpSpPr>
            <p:grpSpPr>
              <a:xfrm>
                <a:off x="2819400" y="4053840"/>
                <a:ext cx="2070410" cy="624840"/>
                <a:chOff x="838200" y="1508760"/>
                <a:chExt cx="2070410" cy="624840"/>
              </a:xfrm>
              <a:solidFill>
                <a:srgbClr val="FF0000"/>
              </a:solidFill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838200" y="1981200"/>
                  <a:ext cx="1143000" cy="15240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87" name="Parallelogram 86"/>
                <p:cNvSpPr/>
                <p:nvPr/>
              </p:nvSpPr>
              <p:spPr>
                <a:xfrm>
                  <a:off x="838200" y="1516380"/>
                  <a:ext cx="2057400" cy="464820"/>
                </a:xfrm>
                <a:prstGeom prst="parallelogram">
                  <a:avLst>
                    <a:gd name="adj" fmla="val 199167"/>
                  </a:avLst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88" name="Parallelogram 87"/>
                <p:cNvSpPr/>
                <p:nvPr/>
              </p:nvSpPr>
              <p:spPr>
                <a:xfrm rot="5400000" flipH="1">
                  <a:off x="2128675" y="1353664"/>
                  <a:ext cx="624840" cy="935031"/>
                </a:xfrm>
                <a:prstGeom prst="parallelogram">
                  <a:avLst>
                    <a:gd name="adj" fmla="val 77392"/>
                  </a:avLst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89" name="Group 49"/>
              <p:cNvGrpSpPr/>
              <p:nvPr/>
            </p:nvGrpSpPr>
            <p:grpSpPr>
              <a:xfrm rot="18720460">
                <a:off x="3477379" y="3919764"/>
                <a:ext cx="160642" cy="618672"/>
                <a:chOff x="1405287" y="3428999"/>
                <a:chExt cx="271163" cy="533401"/>
              </a:xfrm>
            </p:grpSpPr>
            <p:sp>
              <p:nvSpPr>
                <p:cNvPr id="90" name="Freeform 89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1" name="Freeform 90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92" name="Group 49"/>
              <p:cNvGrpSpPr/>
              <p:nvPr/>
            </p:nvGrpSpPr>
            <p:grpSpPr>
              <a:xfrm rot="18720460">
                <a:off x="3827072" y="3767364"/>
                <a:ext cx="160642" cy="618672"/>
                <a:chOff x="1405287" y="3428999"/>
                <a:chExt cx="271163" cy="533401"/>
              </a:xfrm>
            </p:grpSpPr>
            <p:sp>
              <p:nvSpPr>
                <p:cNvPr id="93" name="Freeform 92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78" name="Group 28"/>
              <p:cNvGrpSpPr/>
              <p:nvPr/>
            </p:nvGrpSpPr>
            <p:grpSpPr>
              <a:xfrm>
                <a:off x="2286000" y="3657600"/>
                <a:ext cx="2070410" cy="624840"/>
                <a:chOff x="838200" y="1508760"/>
                <a:chExt cx="2070410" cy="62484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838200" y="1981200"/>
                  <a:ext cx="1143000" cy="152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80" name="Parallelogram 79"/>
                <p:cNvSpPr/>
                <p:nvPr/>
              </p:nvSpPr>
              <p:spPr>
                <a:xfrm>
                  <a:off x="838200" y="1516380"/>
                  <a:ext cx="2057400" cy="464820"/>
                </a:xfrm>
                <a:prstGeom prst="parallelogram">
                  <a:avLst>
                    <a:gd name="adj" fmla="val 199167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81" name="Parallelogram 80"/>
                <p:cNvSpPr/>
                <p:nvPr/>
              </p:nvSpPr>
              <p:spPr>
                <a:xfrm rot="5400000" flipH="1">
                  <a:off x="2128675" y="1353664"/>
                  <a:ext cx="624840" cy="935031"/>
                </a:xfrm>
                <a:prstGeom prst="parallelogram">
                  <a:avLst>
                    <a:gd name="adj" fmla="val 77392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sp>
          <p:nvSpPr>
            <p:cNvPr id="216" name="TextBox 215"/>
            <p:cNvSpPr txBox="1"/>
            <p:nvPr/>
          </p:nvSpPr>
          <p:spPr>
            <a:xfrm>
              <a:off x="3886200" y="3424535"/>
              <a:ext cx="137160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Smeared</a:t>
              </a:r>
              <a:endParaRPr lang="he-IL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>
              <a:off x="38862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41148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43434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45720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48006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50292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8636000" y="1214736"/>
            <a:ext cx="3556000" cy="2671465"/>
            <a:chOff x="6477000" y="1214735"/>
            <a:chExt cx="2667000" cy="2671465"/>
          </a:xfrm>
        </p:grpSpPr>
        <p:grpSp>
          <p:nvGrpSpPr>
            <p:cNvPr id="214" name="Group 213"/>
            <p:cNvGrpSpPr/>
            <p:nvPr/>
          </p:nvGrpSpPr>
          <p:grpSpPr>
            <a:xfrm>
              <a:off x="7696200" y="3043535"/>
              <a:ext cx="1447800" cy="381000"/>
              <a:chOff x="1752600" y="4953000"/>
              <a:chExt cx="2743200" cy="685800"/>
            </a:xfrm>
          </p:grpSpPr>
          <p:sp>
            <p:nvSpPr>
              <p:cNvPr id="142" name="Block Arc 141"/>
              <p:cNvSpPr/>
              <p:nvPr/>
            </p:nvSpPr>
            <p:spPr>
              <a:xfrm rot="5400000">
                <a:off x="1981200" y="4724400"/>
                <a:ext cx="685800" cy="1143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Block Arc 142"/>
              <p:cNvSpPr/>
              <p:nvPr/>
            </p:nvSpPr>
            <p:spPr>
              <a:xfrm rot="16200000">
                <a:off x="3581400" y="4724400"/>
                <a:ext cx="685800" cy="1143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00FF0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9" name="Group 50"/>
              <p:cNvGrpSpPr/>
              <p:nvPr/>
            </p:nvGrpSpPr>
            <p:grpSpPr>
              <a:xfrm rot="16200000">
                <a:off x="3009900" y="5067298"/>
                <a:ext cx="228601" cy="457201"/>
                <a:chOff x="1405287" y="3428999"/>
                <a:chExt cx="271163" cy="533401"/>
              </a:xfrm>
            </p:grpSpPr>
            <p:sp>
              <p:nvSpPr>
                <p:cNvPr id="154" name="Freeform 153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 w="1587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55" name="Freeform 154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 w="15875"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</p:grpSp>
        <p:grpSp>
          <p:nvGrpSpPr>
            <p:cNvPr id="213" name="Group 212"/>
            <p:cNvGrpSpPr/>
            <p:nvPr/>
          </p:nvGrpSpPr>
          <p:grpSpPr>
            <a:xfrm>
              <a:off x="6477000" y="2281535"/>
              <a:ext cx="1981200" cy="793750"/>
              <a:chOff x="4419600" y="3473450"/>
              <a:chExt cx="1981200" cy="793750"/>
            </a:xfrm>
          </p:grpSpPr>
          <p:grpSp>
            <p:nvGrpSpPr>
              <p:cNvPr id="209" name="Group 208"/>
              <p:cNvGrpSpPr/>
              <p:nvPr/>
            </p:nvGrpSpPr>
            <p:grpSpPr>
              <a:xfrm>
                <a:off x="4419600" y="3473450"/>
                <a:ext cx="1276350" cy="793750"/>
                <a:chOff x="4419600" y="3473450"/>
                <a:chExt cx="1276350" cy="793750"/>
              </a:xfrm>
            </p:grpSpPr>
            <p:cxnSp>
              <p:nvCxnSpPr>
                <p:cNvPr id="163" name="Straight Connector 162"/>
                <p:cNvCxnSpPr/>
                <p:nvPr/>
              </p:nvCxnSpPr>
              <p:spPr>
                <a:xfrm flipV="1">
                  <a:off x="4800600" y="352483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V="1">
                  <a:off x="4738456" y="3918536"/>
                  <a:ext cx="779694" cy="329614"/>
                </a:xfrm>
                <a:prstGeom prst="line">
                  <a:avLst/>
                </a:prstGeom>
                <a:ln w="444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4928956" y="3676650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4916256" y="363913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4895850" y="360103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V="1">
                  <a:off x="4871806" y="3562350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819650" y="3552992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V="1">
                  <a:off x="4762500" y="3524250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4935306" y="372168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flipV="1">
                  <a:off x="4935306" y="376613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V="1">
                  <a:off x="4909906" y="382328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4686300" y="3518486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V="1">
                  <a:off x="4554306" y="3511550"/>
                  <a:ext cx="779694" cy="329614"/>
                </a:xfrm>
                <a:prstGeom prst="line">
                  <a:avLst/>
                </a:prstGeom>
                <a:ln w="444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Block Arc 99"/>
                <p:cNvSpPr/>
                <p:nvPr/>
              </p:nvSpPr>
              <p:spPr>
                <a:xfrm rot="5400000">
                  <a:off x="4449536" y="3780064"/>
                  <a:ext cx="457200" cy="517072"/>
                </a:xfrm>
                <a:prstGeom prst="blockArc">
                  <a:avLst>
                    <a:gd name="adj1" fmla="val 8528829"/>
                    <a:gd name="adj2" fmla="val 639659"/>
                    <a:gd name="adj3" fmla="val 15991"/>
                  </a:avLst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Block Arc 105"/>
                <p:cNvSpPr/>
                <p:nvPr/>
              </p:nvSpPr>
              <p:spPr>
                <a:xfrm rot="5400000">
                  <a:off x="5191125" y="3457575"/>
                  <a:ext cx="488950" cy="520700"/>
                </a:xfrm>
                <a:prstGeom prst="blockArc">
                  <a:avLst>
                    <a:gd name="adj1" fmla="val 8920077"/>
                    <a:gd name="adj2" fmla="val 20891845"/>
                    <a:gd name="adj3" fmla="val 10015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0" name="Group 50"/>
              <p:cNvGrpSpPr/>
              <p:nvPr/>
            </p:nvGrpSpPr>
            <p:grpSpPr>
              <a:xfrm rot="16200000">
                <a:off x="5143500" y="3771900"/>
                <a:ext cx="228601" cy="457201"/>
                <a:chOff x="1405287" y="3428999"/>
                <a:chExt cx="271163" cy="533401"/>
              </a:xfrm>
            </p:grpSpPr>
            <p:sp>
              <p:nvSpPr>
                <p:cNvPr id="211" name="Freeform 210"/>
                <p:cNvSpPr/>
                <p:nvPr/>
              </p:nvSpPr>
              <p:spPr>
                <a:xfrm>
                  <a:off x="1405287" y="3438713"/>
                  <a:ext cx="228651" cy="523687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 w="1587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12" name="Freeform 211"/>
                <p:cNvSpPr/>
                <p:nvPr/>
              </p:nvSpPr>
              <p:spPr>
                <a:xfrm rot="10800000">
                  <a:off x="1447850" y="3428999"/>
                  <a:ext cx="228600" cy="533400"/>
                </a:xfrm>
                <a:custGeom>
                  <a:avLst/>
                  <a:gdLst>
                    <a:gd name="connsiteX0" fmla="*/ 29813 w 228651"/>
                    <a:gd name="connsiteY0" fmla="*/ 0 h 523687"/>
                    <a:gd name="connsiteX1" fmla="*/ 131413 w 228651"/>
                    <a:gd name="connsiteY1" fmla="*/ 14514 h 523687"/>
                    <a:gd name="connsiteX2" fmla="*/ 174956 w 228651"/>
                    <a:gd name="connsiteY2" fmla="*/ 29029 h 523687"/>
                    <a:gd name="connsiteX3" fmla="*/ 189470 w 228651"/>
                    <a:gd name="connsiteY3" fmla="*/ 87086 h 523687"/>
                    <a:gd name="connsiteX4" fmla="*/ 203984 w 228651"/>
                    <a:gd name="connsiteY4" fmla="*/ 130629 h 523687"/>
                    <a:gd name="connsiteX5" fmla="*/ 116899 w 228651"/>
                    <a:gd name="connsiteY5" fmla="*/ 203200 h 523687"/>
                    <a:gd name="connsiteX6" fmla="*/ 73356 w 228651"/>
                    <a:gd name="connsiteY6" fmla="*/ 232229 h 523687"/>
                    <a:gd name="connsiteX7" fmla="*/ 58842 w 228651"/>
                    <a:gd name="connsiteY7" fmla="*/ 377372 h 523687"/>
                    <a:gd name="connsiteX8" fmla="*/ 102384 w 228651"/>
                    <a:gd name="connsiteY8" fmla="*/ 391886 h 523687"/>
                    <a:gd name="connsiteX9" fmla="*/ 174956 w 228651"/>
                    <a:gd name="connsiteY9" fmla="*/ 406400 h 523687"/>
                    <a:gd name="connsiteX10" fmla="*/ 203984 w 228651"/>
                    <a:gd name="connsiteY10" fmla="*/ 449943 h 523687"/>
                    <a:gd name="connsiteX11" fmla="*/ 145927 w 228651"/>
                    <a:gd name="connsiteY11" fmla="*/ 508000 h 523687"/>
                    <a:gd name="connsiteX12" fmla="*/ 73356 w 228651"/>
                    <a:gd name="connsiteY12" fmla="*/ 522514 h 523687"/>
                    <a:gd name="connsiteX13" fmla="*/ 15299 w 228651"/>
                    <a:gd name="connsiteY13" fmla="*/ 508000 h 523687"/>
                    <a:gd name="connsiteX14" fmla="*/ 58842 w 228651"/>
                    <a:gd name="connsiteY14" fmla="*/ 522514 h 523687"/>
                    <a:gd name="connsiteX15" fmla="*/ 73356 w 228651"/>
                    <a:gd name="connsiteY15" fmla="*/ 522514 h 52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8651" h="523687">
                      <a:moveTo>
                        <a:pt x="29813" y="0"/>
                      </a:moveTo>
                      <a:cubicBezTo>
                        <a:pt x="63680" y="4838"/>
                        <a:pt x="97867" y="7805"/>
                        <a:pt x="131413" y="14514"/>
                      </a:cubicBezTo>
                      <a:cubicBezTo>
                        <a:pt x="146415" y="17515"/>
                        <a:pt x="165399" y="17082"/>
                        <a:pt x="174956" y="29029"/>
                      </a:cubicBezTo>
                      <a:cubicBezTo>
                        <a:pt x="187417" y="44606"/>
                        <a:pt x="183990" y="67906"/>
                        <a:pt x="189470" y="87086"/>
                      </a:cubicBezTo>
                      <a:cubicBezTo>
                        <a:pt x="193673" y="101797"/>
                        <a:pt x="199146" y="116115"/>
                        <a:pt x="203984" y="130629"/>
                      </a:cubicBezTo>
                      <a:cubicBezTo>
                        <a:pt x="95880" y="202699"/>
                        <a:pt x="228651" y="110072"/>
                        <a:pt x="116899" y="203200"/>
                      </a:cubicBezTo>
                      <a:cubicBezTo>
                        <a:pt x="103498" y="214367"/>
                        <a:pt x="87870" y="222553"/>
                        <a:pt x="73356" y="232229"/>
                      </a:cubicBezTo>
                      <a:cubicBezTo>
                        <a:pt x="59790" y="272926"/>
                        <a:pt x="22712" y="332209"/>
                        <a:pt x="58842" y="377372"/>
                      </a:cubicBezTo>
                      <a:cubicBezTo>
                        <a:pt x="68399" y="389319"/>
                        <a:pt x="87542" y="388175"/>
                        <a:pt x="102384" y="391886"/>
                      </a:cubicBezTo>
                      <a:cubicBezTo>
                        <a:pt x="126317" y="397869"/>
                        <a:pt x="150765" y="401562"/>
                        <a:pt x="174956" y="406400"/>
                      </a:cubicBezTo>
                      <a:cubicBezTo>
                        <a:pt x="184632" y="420914"/>
                        <a:pt x="201116" y="432736"/>
                        <a:pt x="203984" y="449943"/>
                      </a:cubicBezTo>
                      <a:cubicBezTo>
                        <a:pt x="211725" y="496389"/>
                        <a:pt x="176891" y="500259"/>
                        <a:pt x="145927" y="508000"/>
                      </a:cubicBezTo>
                      <a:cubicBezTo>
                        <a:pt x="121994" y="513983"/>
                        <a:pt x="97546" y="517676"/>
                        <a:pt x="73356" y="522514"/>
                      </a:cubicBezTo>
                      <a:cubicBezTo>
                        <a:pt x="54004" y="517676"/>
                        <a:pt x="35247" y="508000"/>
                        <a:pt x="15299" y="508000"/>
                      </a:cubicBezTo>
                      <a:cubicBezTo>
                        <a:pt x="0" y="508000"/>
                        <a:pt x="43999" y="518803"/>
                        <a:pt x="58842" y="522514"/>
                      </a:cubicBezTo>
                      <a:cubicBezTo>
                        <a:pt x="63536" y="523687"/>
                        <a:pt x="68518" y="522514"/>
                        <a:pt x="73356" y="522514"/>
                      </a:cubicBezTo>
                    </a:path>
                  </a:pathLst>
                </a:custGeom>
                <a:ln w="15875">
                  <a:solidFill>
                    <a:srgbClr val="BF077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208" name="Group 207"/>
              <p:cNvGrpSpPr/>
              <p:nvPr/>
            </p:nvGrpSpPr>
            <p:grpSpPr>
              <a:xfrm>
                <a:off x="5183647" y="3498409"/>
                <a:ext cx="1217153" cy="768791"/>
                <a:chOff x="4603532" y="5088734"/>
                <a:chExt cx="1217153" cy="768791"/>
              </a:xfrm>
            </p:grpSpPr>
            <p:sp>
              <p:nvSpPr>
                <p:cNvPr id="167" name="Block Arc 166"/>
                <p:cNvSpPr/>
                <p:nvPr/>
              </p:nvSpPr>
              <p:spPr>
                <a:xfrm rot="15793179">
                  <a:off x="5347938" y="5078298"/>
                  <a:ext cx="428532" cy="516963"/>
                </a:xfrm>
                <a:prstGeom prst="blockArc">
                  <a:avLst>
                    <a:gd name="adj1" fmla="val 8528829"/>
                    <a:gd name="adj2" fmla="val 639659"/>
                    <a:gd name="adj3" fmla="val 15991"/>
                  </a:avLst>
                </a:prstGeom>
                <a:solidFill>
                  <a:srgbClr val="00FF00"/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8" name="Straight Connector 187"/>
                <p:cNvCxnSpPr>
                  <a:endCxn id="167" idx="0"/>
                </p:cNvCxnSpPr>
                <p:nvPr/>
              </p:nvCxnSpPr>
              <p:spPr>
                <a:xfrm flipV="1">
                  <a:off x="5001988" y="5474356"/>
                  <a:ext cx="696042" cy="294616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V="1">
                  <a:off x="4800600" y="5088734"/>
                  <a:ext cx="778667" cy="314323"/>
                </a:xfrm>
                <a:prstGeom prst="line">
                  <a:avLst/>
                </a:prstGeom>
                <a:ln w="15875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V="1">
                  <a:off x="4845847" y="5142016"/>
                  <a:ext cx="726190" cy="300932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V="1">
                  <a:off x="4801963" y="5522702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flipV="1">
                  <a:off x="4714876" y="5470314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flipV="1">
                  <a:off x="4660113" y="5360193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4676778" y="5396497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V="1">
                  <a:off x="4748216" y="5498303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V="1">
                  <a:off x="4695824" y="5434014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V="1">
                  <a:off x="4667252" y="5261560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V="1">
                  <a:off x="4648200" y="5320297"/>
                  <a:ext cx="722544" cy="304214"/>
                </a:xfrm>
                <a:prstGeom prst="line">
                  <a:avLst/>
                </a:prstGeom>
                <a:ln w="4445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4850609" y="5103019"/>
                  <a:ext cx="722544" cy="304214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 flipV="1">
                  <a:off x="4870450" y="5165724"/>
                  <a:ext cx="722544" cy="304214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4974429" y="5445710"/>
                  <a:ext cx="722544" cy="304214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 flipV="1">
                  <a:off x="4988495" y="5508415"/>
                  <a:ext cx="722544" cy="304214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5584029" y="5093495"/>
                  <a:ext cx="0" cy="7620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>
                  <a:off x="5703095" y="5441153"/>
                  <a:ext cx="0" cy="76200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Block Arc 160"/>
                <p:cNvSpPr/>
                <p:nvPr/>
              </p:nvSpPr>
              <p:spPr>
                <a:xfrm rot="15793179">
                  <a:off x="4633468" y="5370389"/>
                  <a:ext cx="457200" cy="517072"/>
                </a:xfrm>
                <a:prstGeom prst="blockArc">
                  <a:avLst>
                    <a:gd name="adj1" fmla="val 8528829"/>
                    <a:gd name="adj2" fmla="val 639659"/>
                    <a:gd name="adj3" fmla="val 15991"/>
                  </a:avLst>
                </a:prstGeom>
                <a:solidFill>
                  <a:srgbClr val="00FF0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17" name="TextBox 216"/>
            <p:cNvSpPr txBox="1"/>
            <p:nvPr/>
          </p:nvSpPr>
          <p:spPr>
            <a:xfrm>
              <a:off x="6553200" y="3424535"/>
              <a:ext cx="1371600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Butterfly</a:t>
              </a:r>
              <a:endParaRPr lang="he-IL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>
              <a:off x="70104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2390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4676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76962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79248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8153400" y="1214735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5" t="23030" r="30668" b="56243"/>
          <a:stretch>
            <a:fillRect/>
          </a:stretch>
        </p:blipFill>
        <p:spPr bwMode="auto">
          <a:xfrm>
            <a:off x="9753600" y="4038600"/>
            <a:ext cx="1016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7" r="76092" b="35516"/>
          <a:stretch>
            <a:fillRect/>
          </a:stretch>
        </p:blipFill>
        <p:spPr bwMode="auto">
          <a:xfrm>
            <a:off x="8523112" y="4038600"/>
            <a:ext cx="112888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" t="4606" r="76092" b="72364"/>
          <a:stretch>
            <a:fillRect/>
          </a:stretch>
        </p:blipFill>
        <p:spPr bwMode="auto">
          <a:xfrm>
            <a:off x="10871200" y="4038600"/>
            <a:ext cx="91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6" t="46060" b="33213"/>
          <a:stretch>
            <a:fillRect/>
          </a:stretch>
        </p:blipFill>
        <p:spPr bwMode="auto">
          <a:xfrm>
            <a:off x="8534401" y="4876800"/>
            <a:ext cx="896897" cy="77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5" r="74204" b="65021"/>
          <a:stretch>
            <a:fillRect/>
          </a:stretch>
        </p:blipFill>
        <p:spPr bwMode="auto">
          <a:xfrm>
            <a:off x="4572000" y="4038600"/>
            <a:ext cx="10828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4" t="69666" r="54012" b="4790"/>
          <a:stretch>
            <a:fillRect/>
          </a:stretch>
        </p:blipFill>
        <p:spPr bwMode="auto">
          <a:xfrm>
            <a:off x="5791200" y="4038600"/>
            <a:ext cx="1016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4" t="41799" r="762" b="36587"/>
          <a:stretch>
            <a:fillRect/>
          </a:stretch>
        </p:blipFill>
        <p:spPr bwMode="auto">
          <a:xfrm>
            <a:off x="9550400" y="4876800"/>
            <a:ext cx="1117601" cy="780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3" t="13933" r="54012" b="62845"/>
          <a:stretch>
            <a:fillRect/>
          </a:stretch>
        </p:blipFill>
        <p:spPr bwMode="auto">
          <a:xfrm>
            <a:off x="10769600" y="4876800"/>
            <a:ext cx="1117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5" name="TextBox 284"/>
          <p:cNvSpPr txBox="1"/>
          <p:nvPr/>
        </p:nvSpPr>
        <p:spPr>
          <a:xfrm>
            <a:off x="8331200" y="5867401"/>
            <a:ext cx="386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Width of both sides: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31.7±2.1 nm</a:t>
            </a:r>
            <a:endParaRPr lang="he-IL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" name="Picture 5"/>
          <p:cNvPicPr>
            <a:picLocks noChangeAspect="1" noChangeArrowheads="1"/>
          </p:cNvPicPr>
          <p:nvPr/>
        </p:nvPicPr>
        <p:blipFill>
          <a:blip r:embed="rId4" cstate="print"/>
          <a:srcRect l="37500" t="64062" r="39062" b="14063"/>
          <a:stretch>
            <a:fillRect/>
          </a:stretch>
        </p:blipFill>
        <p:spPr bwMode="auto">
          <a:xfrm>
            <a:off x="508001" y="4038600"/>
            <a:ext cx="108857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11663" r="73403" b="67345"/>
          <a:stretch>
            <a:fillRect/>
          </a:stretch>
        </p:blipFill>
        <p:spPr bwMode="auto">
          <a:xfrm>
            <a:off x="6908800" y="4038600"/>
            <a:ext cx="1117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1" t="33584" r="22180" b="47093"/>
          <a:stretch>
            <a:fillRect/>
          </a:stretch>
        </p:blipFill>
        <p:spPr bwMode="auto">
          <a:xfrm>
            <a:off x="4572000" y="4953000"/>
            <a:ext cx="13208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2" t="72844" r="49561" b="7987"/>
          <a:stretch>
            <a:fillRect/>
          </a:stretch>
        </p:blipFill>
        <p:spPr bwMode="auto">
          <a:xfrm>
            <a:off x="1695800" y="4038600"/>
            <a:ext cx="1117600" cy="77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0" r="78383" b="3387"/>
          <a:stretch>
            <a:fillRect/>
          </a:stretch>
        </p:blipFill>
        <p:spPr bwMode="auto">
          <a:xfrm>
            <a:off x="2946400" y="4038601"/>
            <a:ext cx="1016000" cy="84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36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495424"/>
            <a:ext cx="3605213" cy="360521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61" y="1497010"/>
            <a:ext cx="3603627" cy="3603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4" y="1495424"/>
            <a:ext cx="3609975" cy="3609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6400" y="228600"/>
            <a:ext cx="112776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Characterization of Dimers from TEM Images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third dimension in DNA Origami structure,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Miran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Liber</a:t>
            </a:r>
            <a:endParaRPr lang="he-IL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3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 Sample preparation protocol</a:t>
            </a:r>
            <a:br>
              <a:rPr lang="en-US" dirty="0"/>
            </a:br>
            <a:r>
              <a:rPr lang="en-US" sz="1800" dirty="0"/>
              <a:t>Multilayer DNA Origami Packed on Hexagonal and Hybrid Lattices, W.M. Shih, JACS, 2011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TEM studies</a:t>
            </a:r>
            <a:r>
              <a:rPr lang="en-US" dirty="0"/>
              <a:t>. The TEM sample was prepared by dropping 3.5µL of sample solution on a </a:t>
            </a:r>
          </a:p>
          <a:p>
            <a:pPr marL="0" indent="0">
              <a:buNone/>
            </a:pPr>
            <a:r>
              <a:rPr lang="en-US" dirty="0"/>
              <a:t>carbon-coated grid (400 mesh, Ted </a:t>
            </a:r>
            <a:r>
              <a:rPr lang="en-US" dirty="0" err="1"/>
              <a:t>pella</a:t>
            </a:r>
            <a:r>
              <a:rPr lang="en-US" dirty="0"/>
              <a:t>). Before depositing the sample, the grids were </a:t>
            </a:r>
          </a:p>
          <a:p>
            <a:pPr marL="0" indent="0">
              <a:buNone/>
            </a:pPr>
            <a:r>
              <a:rPr lang="en-US" dirty="0"/>
              <a:t>negatively glow discharged for 45 seconds. After 2 minutes, the sample was wicked from </a:t>
            </a:r>
          </a:p>
          <a:p>
            <a:pPr marL="0" indent="0">
              <a:buNone/>
            </a:pPr>
            <a:r>
              <a:rPr lang="en-US" dirty="0"/>
              <a:t>the grid by touching its edge with a piece of filter paper. Then the grid was touched with </a:t>
            </a:r>
          </a:p>
          <a:p>
            <a:pPr marL="0" indent="0">
              <a:buNone/>
            </a:pPr>
            <a:r>
              <a:rPr lang="en-US" dirty="0"/>
              <a:t>a drop of 2 % uranyl </a:t>
            </a:r>
            <a:r>
              <a:rPr lang="en-US" dirty="0" err="1"/>
              <a:t>formate</a:t>
            </a:r>
            <a:r>
              <a:rPr lang="en-US" dirty="0"/>
              <a:t> solution and excess solution was wicked away with a filter </a:t>
            </a:r>
          </a:p>
          <a:p>
            <a:pPr marL="0" indent="0">
              <a:buNone/>
            </a:pPr>
            <a:r>
              <a:rPr lang="en-US" dirty="0"/>
              <a:t>paper. Again the grid was touched with a second drop of uranyl </a:t>
            </a:r>
            <a:r>
              <a:rPr lang="en-US" dirty="0" err="1"/>
              <a:t>formate</a:t>
            </a:r>
            <a:r>
              <a:rPr lang="en-US" dirty="0"/>
              <a:t> solution for 20 </a:t>
            </a:r>
          </a:p>
          <a:p>
            <a:pPr marL="0" indent="0">
              <a:buNone/>
            </a:pPr>
            <a:r>
              <a:rPr lang="en-US" dirty="0"/>
              <a:t>seconds,  and  the  excess  solution  was  removed  with  a  filter  paper.  TEM  studies  were </a:t>
            </a:r>
          </a:p>
          <a:p>
            <a:pPr marL="0" indent="0">
              <a:buNone/>
            </a:pPr>
            <a:r>
              <a:rPr lang="en-US" dirty="0"/>
              <a:t>conducted using a JEOL JEM-1400 transmission electron microscope, operated at 80 kV </a:t>
            </a:r>
          </a:p>
          <a:p>
            <a:pPr marL="0" indent="0">
              <a:buNone/>
            </a:pPr>
            <a:r>
              <a:rPr lang="en-US" dirty="0"/>
              <a:t>on bright field mode.</a:t>
            </a:r>
          </a:p>
        </p:txBody>
      </p:sp>
    </p:spTree>
    <p:extLst>
      <p:ext uri="{BB962C8B-B14F-4D97-AF65-F5344CB8AC3E}">
        <p14:creationId xmlns:p14="http://schemas.microsoft.com/office/powerpoint/2010/main" val="57650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 Sample preparation protocol</a:t>
            </a:r>
            <a:br>
              <a:rPr lang="en-US" dirty="0"/>
            </a:br>
            <a:r>
              <a:rPr lang="en-US" sz="2000" dirty="0"/>
              <a:t>DNA Origami Gatekeepers for Solid-State </a:t>
            </a:r>
            <a:r>
              <a:rPr lang="en-US" sz="2000" dirty="0" err="1"/>
              <a:t>Nanopores</a:t>
            </a:r>
            <a:r>
              <a:rPr lang="en-US" sz="2000" dirty="0"/>
              <a:t>, H. Dietz,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Particles were adsorbed on glow-discharged </a:t>
            </a:r>
            <a:r>
              <a:rPr lang="en-US" dirty="0" err="1"/>
              <a:t>formvar</a:t>
            </a:r>
            <a:r>
              <a:rPr lang="en-US" dirty="0"/>
              <a:t>-supported carbon-coated Cu400 TEM grids and </a:t>
            </a:r>
          </a:p>
          <a:p>
            <a:pPr marL="0" indent="0">
              <a:buNone/>
            </a:pPr>
            <a:r>
              <a:rPr lang="en-US" dirty="0"/>
              <a:t>stained using a 2% aqueous uranyl </a:t>
            </a:r>
            <a:r>
              <a:rPr lang="en-US" dirty="0" err="1"/>
              <a:t>formate</a:t>
            </a:r>
            <a:r>
              <a:rPr lang="en-US" dirty="0"/>
              <a:t> solution containing 25 </a:t>
            </a:r>
            <a:r>
              <a:rPr lang="en-US" dirty="0" err="1"/>
              <a:t>mM</a:t>
            </a:r>
            <a:r>
              <a:rPr lang="en-US" dirty="0"/>
              <a:t> </a:t>
            </a:r>
            <a:r>
              <a:rPr lang="en-US" dirty="0" err="1"/>
              <a:t>NaOH</a:t>
            </a:r>
            <a:r>
              <a:rPr lang="en-US" dirty="0"/>
              <a:t>. Imaging was performed </a:t>
            </a:r>
          </a:p>
          <a:p>
            <a:pPr marL="0" indent="0">
              <a:buNone/>
            </a:pPr>
            <a:r>
              <a:rPr lang="en-US" dirty="0"/>
              <a:t>using a Philipps CM100 electron microscopy operated at 100 kV. Images were acquired using a AMT </a:t>
            </a:r>
          </a:p>
          <a:p>
            <a:pPr marL="0" indent="0">
              <a:buNone/>
            </a:pPr>
            <a:r>
              <a:rPr lang="en-US" dirty="0"/>
              <a:t>4x4 Megapixel CCD camera. Micrograph  scale bars were calibrated using 2D catalase crystal lattice </a:t>
            </a:r>
          </a:p>
          <a:p>
            <a:pPr marL="0" indent="0">
              <a:buNone/>
            </a:pPr>
            <a:r>
              <a:rPr lang="en-US" dirty="0"/>
              <a:t>constants as length reference. Imaging was performed at 28500x magnification.</a:t>
            </a:r>
          </a:p>
        </p:txBody>
      </p:sp>
    </p:spTree>
    <p:extLst>
      <p:ext uri="{BB962C8B-B14F-4D97-AF65-F5344CB8AC3E}">
        <p14:creationId xmlns:p14="http://schemas.microsoft.com/office/powerpoint/2010/main" val="140303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342</Words>
  <Application>Microsoft Office PowerPoint</Application>
  <PresentationFormat>Widescreen</PresentationFormat>
  <Paragraphs>37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Comic Sans MS</vt:lpstr>
      <vt:lpstr>Times New Roman</vt:lpstr>
      <vt:lpstr>Office Theme</vt:lpstr>
      <vt:lpstr>PowerPoint Presentation</vt:lpstr>
      <vt:lpstr>PowerPoint Presentation</vt:lpstr>
      <vt:lpstr>Imaging of Different Origami using TEM </vt:lpstr>
      <vt:lpstr>PowerPoint Presentation</vt:lpstr>
      <vt:lpstr>PowerPoint Presentation</vt:lpstr>
      <vt:lpstr>TEM Sample preparation protocol Multilayer DNA Origami Packed on Hexagonal and Hybrid Lattices, W.M. Shih, JACS, 2011</vt:lpstr>
      <vt:lpstr>TEM Sample preparation protocol DNA Origami Gatekeepers for Solid-State Nanopores, H. Dietz, 2012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Imaging of Rotary Motor using TEM</dc:title>
  <dc:creator>Herod  Volk</dc:creator>
  <cp:lastModifiedBy>Herod  Volk</cp:lastModifiedBy>
  <cp:revision>15</cp:revision>
  <dcterms:created xsi:type="dcterms:W3CDTF">2016-11-20T06:44:31Z</dcterms:created>
  <dcterms:modified xsi:type="dcterms:W3CDTF">2016-11-21T16:27:04Z</dcterms:modified>
</cp:coreProperties>
</file>